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368" r:id="rId5"/>
    <p:sldId id="479" r:id="rId6"/>
    <p:sldId id="514" r:id="rId7"/>
    <p:sldId id="537" r:id="rId8"/>
    <p:sldId id="538" r:id="rId9"/>
    <p:sldId id="539" r:id="rId10"/>
    <p:sldId id="526" r:id="rId11"/>
    <p:sldId id="535" r:id="rId12"/>
    <p:sldId id="540" r:id="rId13"/>
    <p:sldId id="541" r:id="rId14"/>
    <p:sldId id="536" r:id="rId15"/>
    <p:sldId id="532" r:id="rId16"/>
    <p:sldId id="542" r:id="rId17"/>
    <p:sldId id="525" r:id="rId18"/>
    <p:sldId id="259" r:id="rId19"/>
  </p:sldIdLst>
  <p:sldSz cx="12192000" cy="6858000"/>
  <p:notesSz cx="6808788" cy="9940925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rházi Zsuzsanna Ágnes dr." initials="IZÁd" lastIdx="3" clrIdx="0">
    <p:extLst>
      <p:ext uri="{19B8F6BF-5375-455C-9EA6-DF929625EA0E}">
        <p15:presenceInfo xmlns:p15="http://schemas.microsoft.com/office/powerpoint/2012/main" userId="S-1-5-21-2113114391-3995332292-685569162-1549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966"/>
    <a:srgbClr val="990033"/>
    <a:srgbClr val="A50021"/>
    <a:srgbClr val="800000"/>
    <a:srgbClr val="006600"/>
    <a:srgbClr val="008080"/>
    <a:srgbClr val="00FFFF"/>
    <a:srgbClr val="663300"/>
    <a:srgbClr val="333300"/>
    <a:srgbClr val="003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Közepesen sötét stílus 2 – 6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5" autoAdjust="0"/>
    <p:restoredTop sz="93842" autoAdjust="0"/>
  </p:normalViewPr>
  <p:slideViewPr>
    <p:cSldViewPr snapToGrid="0">
      <p:cViewPr varScale="1">
        <p:scale>
          <a:sx n="64" d="100"/>
          <a:sy n="64" d="100"/>
        </p:scale>
        <p:origin x="72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67668-38AB-4C6F-9FB9-6DDA79672CEB}" type="datetimeFigureOut">
              <a:rPr lang="hu-HU" smtClean="0"/>
              <a:t>2025. 09. 04.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0915C3-7366-4638-8B87-38F3F50A18D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2963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362E06-112A-4225-925B-C9AEE77C08EB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CD1C1-AB10-47F8-8261-694CA50BD518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91232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CD1C1-AB10-47F8-8261-694CA50BD518}" type="slidenum">
              <a:rPr lang="hu-HU" smtClean="0"/>
              <a:pPr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24567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CD1C1-AB10-47F8-8261-694CA50BD518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2588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CD1C1-AB10-47F8-8261-694CA50BD518}" type="slidenum">
              <a:rPr lang="hu-HU" smtClean="0"/>
              <a:pPr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1047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A3D35-3CA6-BAFE-2DC4-EC149892D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74B0B205-451A-EAB6-92ED-35AFADA1D6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57185172-A90D-CB95-5781-22A726885E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aseline="0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533BB54-5E7C-798E-A420-840BE961ED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CD1C1-AB10-47F8-8261-694CA50BD518}" type="slidenum">
              <a:rPr lang="hu-HU" smtClean="0"/>
              <a:pPr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01730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A3D35-3CA6-BAFE-2DC4-EC149892D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74B0B205-451A-EAB6-92ED-35AFADA1D6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57185172-A90D-CB95-5781-22A726885E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aseline="0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533BB54-5E7C-798E-A420-840BE961ED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CD1C1-AB10-47F8-8261-694CA50BD518}" type="slidenum">
              <a:rPr lang="hu-HU" smtClean="0"/>
              <a:pPr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01730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A3D35-3CA6-BAFE-2DC4-EC149892D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74B0B205-451A-EAB6-92ED-35AFADA1D6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57185172-A90D-CB95-5781-22A726885E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aseline="0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533BB54-5E7C-798E-A420-840BE961ED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CD1C1-AB10-47F8-8261-694CA50BD518}" type="slidenum">
              <a:rPr lang="hu-HU" smtClean="0"/>
              <a:pPr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01730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A3D35-3CA6-BAFE-2DC4-EC149892D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74B0B205-451A-EAB6-92ED-35AFADA1D6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57185172-A90D-CB95-5781-22A726885E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aseline="0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533BB54-5E7C-798E-A420-840BE961ED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CD1C1-AB10-47F8-8261-694CA50BD518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01730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A3D35-3CA6-BAFE-2DC4-EC149892D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74B0B205-451A-EAB6-92ED-35AFADA1D6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57185172-A90D-CB95-5781-22A726885E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aseline="0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3533BB54-5E7C-798E-A420-840BE961ED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CD1C1-AB10-47F8-8261-694CA50BD518}" type="slidenum">
              <a:rPr lang="hu-HU" smtClean="0"/>
              <a:pPr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9108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CD1C1-AB10-47F8-8261-694CA50BD518}" type="slidenum">
              <a:rPr lang="hu-HU" smtClean="0"/>
              <a:pPr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39406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25C3054-449F-F1FB-3B9F-51DD02CD9A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9F298CD0-50BD-CDB9-E55C-62917EDD05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3058CB8C-DAFC-7BE9-2168-5D531E9D2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F33F1A7D-C1B2-445F-77C8-9888A6AE7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E14D246-39D2-86E5-16F7-E209043ED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0872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B1FED4E-F731-5DE2-6FDA-81B551F04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058B745F-A4F7-8DAF-D3E4-48BF18CBB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24415E7-A3A5-22E6-48C1-AE984119D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CCFA4A48-BD90-368F-8FA0-F3E4736D6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0717B4D-A0D4-603F-D3F3-405A75DF4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47694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7E3D5A5D-3525-7FD9-309A-40282A627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B6E53D2D-4BC1-5718-1B6C-B32449A4C6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C0CB56B3-8B1F-00EE-89DB-9F241095E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56C46BA-7AF4-1762-42E1-0AC9B9F4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B90B0EE-E23B-F37B-6360-24EE6E3A9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77370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72F1707-24FD-E743-34FD-0D06D3941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A268E75-8738-3F0B-2A14-F8690B19D0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24B17DE8-FCDC-B6AF-7BC5-1780123D8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B6366C94-3775-069C-BC1B-E655C2F20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A86992C-151B-6066-4664-481E173A2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00487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A8C9689-0A7E-0665-65FF-ADE31F7A6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971B076C-D9A2-E429-AD13-F2B6E2F9A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C11BDE4-2D16-8617-6786-5C78A35C5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C561E93-7203-F4AD-7EFE-D1A0D7C01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5F5751F-5DD5-3713-AFD6-5EB91325C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6134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AD73D3A-1024-99EE-4441-8CE2FAD9A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B627531-2BA6-1F62-0220-971416CD93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7CE2991C-2A2D-5197-9FDA-807113CF4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880621F-5DCB-1B08-36CD-7F9E268AB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11E19F5-E643-C512-792C-AFEF30725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3E354E60-CFEF-E752-D7F0-6BB4E638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94872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15927C2-B4A3-332D-1B0B-E9F446359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09B6DCF-3F0C-1AB6-CD9E-3814C33AD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13DBB537-6BD3-BA18-1458-B0876DBD9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F6025B71-774C-3D86-0437-93E6F66F24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0EF3F11E-D90C-A5BA-D70E-5FBF99D6CC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D91233B9-FE20-CF20-E488-FD0FE4782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CD52797A-EDE9-2F9C-7129-4FE088B27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9A33425B-8D3B-4EA7-F773-89522F300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89755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DCD9568-D4E9-4C47-655E-90675EC94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75B7C48F-54DD-C27B-BDB5-9593A1AC4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7012BD77-2EAF-A517-B975-AFEBDE29E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E1373878-6AAF-F9EC-0123-1041D4299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9793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B2AB1088-DD30-B7FF-3313-4B06AD7D7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C2176A2F-7261-3788-BFC0-105FFBEAC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0190B32-B8F3-E600-539D-EB41E49EA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35204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2025E35-C47C-13C3-FA58-72A99C12D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55CAB87-F003-B4B8-D878-9B8A2EA3C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D86A1F0A-B996-0983-F08B-809598B83B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8B9CE30F-2F4E-0B72-D9E9-6E268B26D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195A71D5-252C-B90A-3C94-33C6EAB0D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F4DD6718-9BAA-1A89-B435-FBFB56BB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5104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E741DC2-2965-7BD5-3293-8C7EB5E5A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DFCA2806-56B8-25C0-2B85-3EFC61A74C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CA9DD27F-0FA4-1941-B964-ECBEDD06D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3281B7C-2510-E873-067E-8D61B65C4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B8C46BE3-5EF1-1E56-79C7-DF4839EEE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E9186898-1D8D-5ABA-A0C6-4D3EA9275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94734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D21652DA-BB5D-A61C-B766-EA8E4A745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6F9081A9-364E-E962-4A8F-3B89280F8E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AD1E817F-AA07-59C1-E077-426CF5CBDC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3B88D-E560-4DBB-9977-58202A4700B1}" type="datetimeFigureOut">
              <a:rPr lang="hu-HU" smtClean="0"/>
              <a:pPr/>
              <a:t>2025. 09. 04.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BE3CE58D-E358-4378-5407-5D177606D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2D534E7F-0ABB-0D75-7C35-62FDCA9650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F0AF9-0925-483F-A566-C0D4953969CE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0659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C538C55-1081-902B-89F5-41D3984B2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965" y="265372"/>
            <a:ext cx="10515600" cy="4376692"/>
          </a:xfrm>
        </p:spPr>
        <p:txBody>
          <a:bodyPr>
            <a:normAutofit/>
          </a:bodyPr>
          <a:lstStyle/>
          <a:p>
            <a:pPr algn="ctr"/>
            <a:r>
              <a:rPr lang="hu-HU" sz="36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Ministry of </a:t>
            </a:r>
            <a:r>
              <a:rPr lang="hu-HU" sz="36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Agriculture</a:t>
            </a:r>
            <a:endParaRPr lang="hu-HU" sz="3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1787382" y="3645111"/>
            <a:ext cx="8580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</a:t>
            </a:r>
            <a:r>
              <a:rPr lang="hu-HU" sz="2800" dirty="0" err="1"/>
              <a:t>xperience</a:t>
            </a:r>
            <a:r>
              <a:rPr lang="hu-HU" sz="2800" dirty="0"/>
              <a:t> of Hungary with FMD </a:t>
            </a:r>
            <a:r>
              <a:rPr lang="hu-HU" sz="2800" dirty="0" err="1"/>
              <a:t>outbreaks</a:t>
            </a:r>
            <a:endParaRPr lang="hu-HU" sz="28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2326739" y="6009993"/>
            <a:ext cx="7460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dirty="0"/>
              <a:t>05.09.2025.</a:t>
            </a:r>
          </a:p>
        </p:txBody>
      </p:sp>
    </p:spTree>
    <p:extLst>
      <p:ext uri="{BB962C8B-B14F-4D97-AF65-F5344CB8AC3E}">
        <p14:creationId xmlns:p14="http://schemas.microsoft.com/office/powerpoint/2010/main" val="2081024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53336601-8796-A313-52EE-03BEFED8FC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17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E3C7DD-39AF-4336-42A8-70A3E2F55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1">
            <a:extLst>
              <a:ext uri="{FF2B5EF4-FFF2-40B4-BE49-F238E27FC236}">
                <a16:creationId xmlns:a16="http://schemas.microsoft.com/office/drawing/2014/main" id="{EBAF424D-1DD8-D28E-4771-5688E01A91DE}"/>
              </a:ext>
            </a:extLst>
          </p:cNvPr>
          <p:cNvSpPr txBox="1">
            <a:spLocks/>
          </p:cNvSpPr>
          <p:nvPr/>
        </p:nvSpPr>
        <p:spPr>
          <a:xfrm>
            <a:off x="189808" y="-133004"/>
            <a:ext cx="11353800" cy="1358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4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Ministry of </a:t>
            </a:r>
            <a:r>
              <a:rPr lang="hu-HU" sz="2400" dirty="0" err="1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Agriculture</a:t>
            </a:r>
            <a:endParaRPr lang="hu-HU" sz="2400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A17EDD3A-6505-E799-1B5C-A62D59B44DF3}"/>
              </a:ext>
            </a:extLst>
          </p:cNvPr>
          <p:cNvSpPr txBox="1"/>
          <p:nvPr/>
        </p:nvSpPr>
        <p:spPr>
          <a:xfrm>
            <a:off x="189808" y="1225532"/>
            <a:ext cx="527863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4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Likely</a:t>
            </a:r>
            <a:r>
              <a:rPr lang="hu-HU" sz="34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 </a:t>
            </a:r>
            <a:r>
              <a:rPr lang="hu-HU" sz="34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source</a:t>
            </a:r>
            <a:r>
              <a:rPr lang="hu-HU" sz="34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70E57F3A-1E9B-65DD-E1B4-A212B2476BD6}"/>
              </a:ext>
            </a:extLst>
          </p:cNvPr>
          <p:cNvSpPr txBox="1"/>
          <p:nvPr/>
        </p:nvSpPr>
        <p:spPr>
          <a:xfrm>
            <a:off x="418475" y="2129502"/>
            <a:ext cx="80665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Most </a:t>
            </a:r>
            <a:r>
              <a:rPr lang="hu-HU" sz="28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likely</a:t>
            </a:r>
            <a:r>
              <a:rPr lang="hu-HU" sz="28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 </a:t>
            </a:r>
            <a:r>
              <a:rPr lang="hu-HU" sz="28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source</a:t>
            </a:r>
            <a:r>
              <a:rPr lang="hu-HU" sz="28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 of </a:t>
            </a:r>
            <a:r>
              <a:rPr lang="hu-HU" sz="28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infections</a:t>
            </a:r>
            <a:r>
              <a:rPr lang="hu-HU" sz="28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: </a:t>
            </a:r>
            <a:r>
              <a:rPr lang="hu-HU" sz="28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human</a:t>
            </a:r>
            <a:r>
              <a:rPr lang="hu-HU" sz="28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 </a:t>
            </a:r>
            <a:r>
              <a:rPr lang="hu-HU" sz="28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factor</a:t>
            </a:r>
            <a:endParaRPr lang="hu-HU" sz="2800" b="1" dirty="0">
              <a:latin typeface="Calibri" panose="020F0502020204030204" pitchFamily="34" charset="0"/>
              <a:ea typeface="Cambria"/>
              <a:cs typeface="Calibri" panose="020F0502020204030204" pitchFamily="34" charset="0"/>
            </a:endParaRPr>
          </a:p>
          <a:p>
            <a:endParaRPr lang="hu-HU" sz="2800" b="1" dirty="0">
              <a:latin typeface="Calibri" panose="020F0502020204030204" pitchFamily="34" charset="0"/>
              <a:ea typeface="Cambria"/>
              <a:cs typeface="Calibri" panose="020F0502020204030204" pitchFamily="34" charset="0"/>
            </a:endParaRPr>
          </a:p>
          <a:p>
            <a:r>
              <a:rPr lang="hu-HU" sz="28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Role</a:t>
            </a:r>
            <a:r>
              <a:rPr lang="hu-HU" sz="28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 of </a:t>
            </a:r>
            <a:r>
              <a:rPr lang="hu-HU" sz="28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wind</a:t>
            </a:r>
            <a:r>
              <a:rPr lang="hu-HU" sz="28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8" name="Szövegdoboz 7">
            <a:extLst>
              <a:ext uri="{FF2B5EF4-FFF2-40B4-BE49-F238E27FC236}">
                <a16:creationId xmlns:a16="http://schemas.microsoft.com/office/drawing/2014/main" id="{269EF64B-3404-A921-207A-C745FAF8390E}"/>
              </a:ext>
            </a:extLst>
          </p:cNvPr>
          <p:cNvSpPr txBox="1"/>
          <p:nvPr/>
        </p:nvSpPr>
        <p:spPr>
          <a:xfrm>
            <a:off x="4662985" y="3369292"/>
            <a:ext cx="74030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 err="1">
                <a:ea typeface="Times New Roman" panose="02020603050405020304" pitchFamily="18" charset="0"/>
              </a:rPr>
              <a:t>Sequencing</a:t>
            </a:r>
            <a:r>
              <a:rPr lang="hu-HU" sz="2800" b="1" dirty="0">
                <a:ea typeface="Times New Roman" panose="02020603050405020304" pitchFamily="18" charset="0"/>
              </a:rPr>
              <a:t>:</a:t>
            </a:r>
          </a:p>
          <a:p>
            <a:r>
              <a:rPr lang="hu-HU" sz="2800" b="1" dirty="0">
                <a:ea typeface="Times New Roman" panose="02020603050405020304" pitchFamily="18" charset="0"/>
              </a:rPr>
              <a:t>O </a:t>
            </a:r>
            <a:r>
              <a:rPr lang="hu-HU" sz="2800" b="1" dirty="0" err="1">
                <a:ea typeface="Times New Roman" panose="02020603050405020304" pitchFamily="18" charset="0"/>
              </a:rPr>
              <a:t>serotype</a:t>
            </a:r>
            <a:r>
              <a:rPr lang="hu-HU" sz="2800" b="1" dirty="0">
                <a:ea typeface="Times New Roman" panose="02020603050405020304" pitchFamily="18" charset="0"/>
              </a:rPr>
              <a:t> </a:t>
            </a:r>
          </a:p>
          <a:p>
            <a:r>
              <a:rPr lang="en-GB" sz="2800" dirty="0">
                <a:ea typeface="Times New Roman" panose="02020603050405020304" pitchFamily="18" charset="0"/>
              </a:rPr>
              <a:t>Its sequence shows the highest similarity with a strain isolated in Pakistan </a:t>
            </a:r>
            <a:r>
              <a:rPr lang="hu-HU" sz="2800" dirty="0" err="1">
                <a:ea typeface="Times New Roman" panose="02020603050405020304" pitchFamily="18" charset="0"/>
              </a:rPr>
              <a:t>in</a:t>
            </a:r>
            <a:r>
              <a:rPr lang="hu-HU" sz="2800" dirty="0">
                <a:ea typeface="Times New Roman" panose="02020603050405020304" pitchFamily="18" charset="0"/>
              </a:rPr>
              <a:t> </a:t>
            </a:r>
            <a:r>
              <a:rPr lang="en-GB" sz="2800" dirty="0">
                <a:ea typeface="Times New Roman" panose="02020603050405020304" pitchFamily="18" charset="0"/>
              </a:rPr>
              <a:t>2017-18 (98-99%). </a:t>
            </a:r>
            <a:endParaRPr lang="hu-HU" sz="2800" dirty="0">
              <a:ea typeface="Times New Roman" panose="02020603050405020304" pitchFamily="18" charset="0"/>
            </a:endParaRPr>
          </a:p>
          <a:p>
            <a:r>
              <a:rPr lang="en-GB" sz="2800" dirty="0">
                <a:ea typeface="Times New Roman" panose="02020603050405020304" pitchFamily="18" charset="0"/>
              </a:rPr>
              <a:t>The subtype of the strains</a:t>
            </a:r>
            <a:r>
              <a:rPr lang="hu-HU" sz="2800" dirty="0">
                <a:ea typeface="Times New Roman" panose="02020603050405020304" pitchFamily="18" charset="0"/>
              </a:rPr>
              <a:t>:</a:t>
            </a:r>
            <a:r>
              <a:rPr lang="en-GB" sz="2800" dirty="0">
                <a:ea typeface="Times New Roman" panose="02020603050405020304" pitchFamily="18" charset="0"/>
              </a:rPr>
              <a:t> </a:t>
            </a:r>
            <a:endParaRPr lang="hu-HU" sz="2800" dirty="0">
              <a:ea typeface="Times New Roman" panose="02020603050405020304" pitchFamily="18" charset="0"/>
            </a:endParaRPr>
          </a:p>
          <a:p>
            <a:r>
              <a:rPr lang="hu-HU" sz="2800" dirty="0">
                <a:ea typeface="Times New Roman" panose="02020603050405020304" pitchFamily="18" charset="0"/>
              </a:rPr>
              <a:t>FMDV/O/ME-SA/Pan-Asia2/ANT-10.</a:t>
            </a:r>
            <a:r>
              <a:rPr lang="en-GB" sz="2800" dirty="0">
                <a:ea typeface="Times New Roman" panose="02020603050405020304" pitchFamily="18" charset="0"/>
              </a:rPr>
              <a:t> </a:t>
            </a:r>
            <a:endParaRPr lang="hu-HU" sz="2800" dirty="0">
              <a:ea typeface="Times New Roman" panose="02020603050405020304" pitchFamily="18" charset="0"/>
            </a:endParaRPr>
          </a:p>
          <a:p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2788837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E3C7DD-39AF-4336-42A8-70A3E2F55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1">
            <a:extLst>
              <a:ext uri="{FF2B5EF4-FFF2-40B4-BE49-F238E27FC236}">
                <a16:creationId xmlns:a16="http://schemas.microsoft.com/office/drawing/2014/main" id="{EBAF424D-1DD8-D28E-4771-5688E01A91DE}"/>
              </a:ext>
            </a:extLst>
          </p:cNvPr>
          <p:cNvSpPr txBox="1">
            <a:spLocks/>
          </p:cNvSpPr>
          <p:nvPr/>
        </p:nvSpPr>
        <p:spPr>
          <a:xfrm>
            <a:off x="189808" y="-133004"/>
            <a:ext cx="11353800" cy="1358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4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Ministry of </a:t>
            </a:r>
            <a:r>
              <a:rPr lang="hu-HU" sz="2400" dirty="0" err="1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Agriculture</a:t>
            </a:r>
            <a:endParaRPr lang="hu-HU" sz="2400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1E74E44A-7CEC-5AB6-D91B-F05521B7E869}"/>
              </a:ext>
            </a:extLst>
          </p:cNvPr>
          <p:cNvSpPr txBox="1"/>
          <p:nvPr/>
        </p:nvSpPr>
        <p:spPr>
          <a:xfrm>
            <a:off x="1664309" y="1260678"/>
            <a:ext cx="4063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err="1"/>
              <a:t>Sampling</a:t>
            </a:r>
            <a:endParaRPr lang="hu-HU" sz="2800" b="1" dirty="0"/>
          </a:p>
        </p:txBody>
      </p:sp>
      <p:graphicFrame>
        <p:nvGraphicFramePr>
          <p:cNvPr id="17" name="Táblázat 16">
            <a:extLst>
              <a:ext uri="{FF2B5EF4-FFF2-40B4-BE49-F238E27FC236}">
                <a16:creationId xmlns:a16="http://schemas.microsoft.com/office/drawing/2014/main" id="{5EB6DC1E-0F7D-7967-A5F3-C7CEEB0FD2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710485"/>
              </p:ext>
            </p:extLst>
          </p:nvPr>
        </p:nvGraphicFramePr>
        <p:xfrm>
          <a:off x="1664309" y="1819044"/>
          <a:ext cx="3966968" cy="48866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51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5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269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County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hu-HU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Farms</a:t>
                      </a:r>
                      <a:r>
                        <a:rPr lang="hu-H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sampled</a:t>
                      </a:r>
                      <a:endParaRPr lang="hu-HU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 dirty="0">
                          <a:effectLst/>
                        </a:rPr>
                        <a:t>Bács-Kiskun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 dirty="0">
                          <a:effectLst/>
                        </a:rPr>
                        <a:t>Baranya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 dirty="0">
                          <a:effectLst/>
                        </a:rPr>
                        <a:t>Békés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 dirty="0">
                          <a:effectLst/>
                        </a:rPr>
                        <a:t>Borsod-Abaúj-Zemplén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Csongrád-Csanád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Fejér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141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Győr-Moson-Sopron</a:t>
                      </a:r>
                      <a:endParaRPr lang="hu-H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853</a:t>
                      </a:r>
                      <a:endParaRPr lang="hu-H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 dirty="0">
                          <a:effectLst/>
                        </a:rPr>
                        <a:t>Hajdú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230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 dirty="0">
                          <a:effectLst/>
                        </a:rPr>
                        <a:t>Heves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113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Jász-Nagykun-Szolnok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324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Komárom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271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Nógrád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42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Pest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220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Somogy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121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 dirty="0">
                          <a:effectLst/>
                        </a:rPr>
                        <a:t>Szabolcs-Szatmár-Bereg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65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Tolna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69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Vas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237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Veszprém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301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>
                          <a:effectLst/>
                        </a:rPr>
                        <a:t>Zala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146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32698">
                <a:tc>
                  <a:txBody>
                    <a:bodyPr/>
                    <a:lstStyle/>
                    <a:p>
                      <a:pPr algn="r" fontAlgn="ctr"/>
                      <a:r>
                        <a:rPr lang="hu-HU" sz="14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Total</a:t>
                      </a:r>
                      <a:endParaRPr lang="hu-HU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4429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pic>
        <p:nvPicPr>
          <p:cNvPr id="4" name="Kép 3">
            <a:extLst>
              <a:ext uri="{FF2B5EF4-FFF2-40B4-BE49-F238E27FC236}">
                <a16:creationId xmlns:a16="http://schemas.microsoft.com/office/drawing/2014/main" id="{165CBF9B-9DBE-27F1-B75D-C793C41B09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9767" y="0"/>
            <a:ext cx="4659709" cy="680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15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6C5F21DD-1015-E418-D5C9-AE9C73374D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918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E3C7DD-39AF-4336-42A8-70A3E2F55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1">
            <a:extLst>
              <a:ext uri="{FF2B5EF4-FFF2-40B4-BE49-F238E27FC236}">
                <a16:creationId xmlns:a16="http://schemas.microsoft.com/office/drawing/2014/main" id="{EBAF424D-1DD8-D28E-4771-5688E01A91DE}"/>
              </a:ext>
            </a:extLst>
          </p:cNvPr>
          <p:cNvSpPr txBox="1">
            <a:spLocks/>
          </p:cNvSpPr>
          <p:nvPr/>
        </p:nvSpPr>
        <p:spPr>
          <a:xfrm>
            <a:off x="189808" y="-133004"/>
            <a:ext cx="11353800" cy="1358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4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Ministry of </a:t>
            </a:r>
            <a:r>
              <a:rPr lang="hu-HU" sz="2400" dirty="0" err="1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Agriculture</a:t>
            </a:r>
            <a:endParaRPr lang="hu-HU" sz="2400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7" name="Táblázat 6">
            <a:extLst>
              <a:ext uri="{FF2B5EF4-FFF2-40B4-BE49-F238E27FC236}">
                <a16:creationId xmlns:a16="http://schemas.microsoft.com/office/drawing/2014/main" id="{A23C38FB-02AE-9228-9A8D-8F905C9083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579133"/>
              </p:ext>
            </p:extLst>
          </p:nvPr>
        </p:nvGraphicFramePr>
        <p:xfrm>
          <a:off x="3923901" y="1525730"/>
          <a:ext cx="3581400" cy="2055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2725">
                  <a:extLst>
                    <a:ext uri="{9D8B030D-6E8A-4147-A177-3AD203B41FA5}">
                      <a16:colId xmlns:a16="http://schemas.microsoft.com/office/drawing/2014/main" val="3820041615"/>
                    </a:ext>
                  </a:extLst>
                </a:gridCol>
                <a:gridCol w="858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Press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releases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till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05.06)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hu-H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684">
                <a:tc>
                  <a:txBody>
                    <a:bodyPr/>
                    <a:lstStyle/>
                    <a:p>
                      <a:pPr algn="l"/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Radio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television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854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174579"/>
                  </a:ext>
                </a:extLst>
              </a:tr>
              <a:tr h="471684">
                <a:tc>
                  <a:txBody>
                    <a:bodyPr/>
                    <a:lstStyle/>
                    <a:p>
                      <a:pPr algn="l"/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Newspapers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519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7604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Online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articles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5160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hu-HU" b="1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b="1" dirty="0">
                          <a:solidFill>
                            <a:schemeClr val="bg1"/>
                          </a:solidFill>
                        </a:rPr>
                        <a:t>6533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artalom helye 4">
            <a:extLst>
              <a:ext uri="{FF2B5EF4-FFF2-40B4-BE49-F238E27FC236}">
                <a16:creationId xmlns:a16="http://schemas.microsoft.com/office/drawing/2014/main" id="{BB21FA12-176B-45AF-BB28-320A2FA8C8DB}"/>
              </a:ext>
            </a:extLst>
          </p:cNvPr>
          <p:cNvSpPr txBox="1">
            <a:spLocks/>
          </p:cNvSpPr>
          <p:nvPr/>
        </p:nvSpPr>
        <p:spPr>
          <a:xfrm>
            <a:off x="446070" y="2105079"/>
            <a:ext cx="7059231" cy="4336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2400" dirty="0" err="1"/>
              <a:t>Crisis</a:t>
            </a:r>
            <a:r>
              <a:rPr lang="hu-HU" sz="2400" dirty="0"/>
              <a:t> management team</a:t>
            </a:r>
          </a:p>
          <a:p>
            <a:r>
              <a:rPr lang="hu-HU" sz="2400" dirty="0"/>
              <a:t>National</a:t>
            </a:r>
            <a:r>
              <a:rPr lang="hu-HU" sz="2400"/>
              <a:t>, local</a:t>
            </a:r>
            <a:endParaRPr lang="hu-HU" sz="2400" dirty="0"/>
          </a:p>
          <a:p>
            <a:endParaRPr lang="hu-HU" sz="2400" dirty="0"/>
          </a:p>
          <a:p>
            <a:pPr marL="540000"/>
            <a:endParaRPr lang="hu-HU" sz="2000" i="1" dirty="0">
              <a:latin typeface="Garamond" panose="02020404030301010803" pitchFamily="18" charset="0"/>
            </a:endParaRPr>
          </a:p>
          <a:p>
            <a:pPr marL="540000"/>
            <a:endParaRPr lang="hu-HU" sz="2400" dirty="0">
              <a:latin typeface="Garamond" panose="02020404030301010803" pitchFamily="18" charset="0"/>
            </a:endParaRPr>
          </a:p>
        </p:txBody>
      </p:sp>
      <p:sp>
        <p:nvSpPr>
          <p:cNvPr id="9" name="Tartalom helye 4">
            <a:extLst>
              <a:ext uri="{FF2B5EF4-FFF2-40B4-BE49-F238E27FC236}">
                <a16:creationId xmlns:a16="http://schemas.microsoft.com/office/drawing/2014/main" id="{BB21FA12-176B-45AF-BB28-320A2FA8C8DB}"/>
              </a:ext>
            </a:extLst>
          </p:cNvPr>
          <p:cNvSpPr txBox="1">
            <a:spLocks/>
          </p:cNvSpPr>
          <p:nvPr/>
        </p:nvSpPr>
        <p:spPr>
          <a:xfrm>
            <a:off x="446070" y="3716382"/>
            <a:ext cx="7059231" cy="2381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u-HU" sz="2400" dirty="0"/>
              <a:t>National and local </a:t>
            </a:r>
            <a:r>
              <a:rPr lang="hu-HU" sz="2400" dirty="0" err="1"/>
              <a:t>media</a:t>
            </a:r>
            <a:r>
              <a:rPr lang="hu-HU" sz="2400" dirty="0"/>
              <a:t> </a:t>
            </a:r>
          </a:p>
          <a:p>
            <a:r>
              <a:rPr lang="hu-HU" sz="2400" dirty="0" err="1"/>
              <a:t>Information</a:t>
            </a:r>
            <a:r>
              <a:rPr lang="hu-HU" sz="2400" dirty="0"/>
              <a:t> </a:t>
            </a:r>
            <a:r>
              <a:rPr lang="hu-HU" sz="2400" dirty="0" err="1"/>
              <a:t>to</a:t>
            </a:r>
            <a:r>
              <a:rPr lang="hu-HU" sz="2400" dirty="0"/>
              <a:t> </a:t>
            </a:r>
            <a:r>
              <a:rPr lang="hu-HU" sz="2400" dirty="0" err="1"/>
              <a:t>relevant</a:t>
            </a:r>
            <a:r>
              <a:rPr lang="hu-HU" sz="2400" dirty="0"/>
              <a:t> </a:t>
            </a:r>
            <a:r>
              <a:rPr lang="hu-HU" sz="2400" dirty="0" err="1"/>
              <a:t>stakeholders</a:t>
            </a:r>
            <a:r>
              <a:rPr lang="hu-HU" sz="2400" dirty="0"/>
              <a:t>, </a:t>
            </a:r>
            <a:r>
              <a:rPr lang="hu-HU" sz="2400" dirty="0" err="1"/>
              <a:t>producers</a:t>
            </a:r>
            <a:r>
              <a:rPr lang="hu-HU" sz="2400" dirty="0"/>
              <a:t>’ and </a:t>
            </a:r>
            <a:r>
              <a:rPr lang="hu-HU" sz="2400" dirty="0" err="1"/>
              <a:t>farmers</a:t>
            </a:r>
            <a:r>
              <a:rPr lang="hu-HU" sz="2400" dirty="0"/>
              <a:t>’ </a:t>
            </a:r>
            <a:r>
              <a:rPr lang="hu-HU" sz="2400" dirty="0" err="1"/>
              <a:t>organisations</a:t>
            </a:r>
            <a:endParaRPr lang="hu-HU" sz="2400" dirty="0"/>
          </a:p>
          <a:p>
            <a:r>
              <a:rPr lang="hu-HU" sz="2400" dirty="0"/>
              <a:t>General </a:t>
            </a:r>
            <a:r>
              <a:rPr lang="hu-HU" sz="2400" dirty="0" err="1"/>
              <a:t>public</a:t>
            </a:r>
            <a:endParaRPr lang="hu-HU" sz="2400" dirty="0"/>
          </a:p>
          <a:p>
            <a:r>
              <a:rPr lang="hu-HU" sz="2400" dirty="0" err="1"/>
              <a:t>Thematic</a:t>
            </a:r>
            <a:r>
              <a:rPr lang="hu-HU" sz="2400" dirty="0"/>
              <a:t> </a:t>
            </a:r>
            <a:r>
              <a:rPr lang="hu-HU" sz="2400" dirty="0" err="1"/>
              <a:t>website</a:t>
            </a:r>
            <a:r>
              <a:rPr lang="hu-HU" sz="2400" dirty="0"/>
              <a:t>: </a:t>
            </a:r>
            <a:r>
              <a:rPr lang="hu-HU" sz="2400" dirty="0" err="1"/>
              <a:t>restrictions</a:t>
            </a:r>
            <a:r>
              <a:rPr lang="hu-HU" sz="2400" dirty="0"/>
              <a:t>, </a:t>
            </a:r>
            <a:r>
              <a:rPr lang="hu-HU" sz="2400" dirty="0" err="1"/>
              <a:t>measures</a:t>
            </a:r>
            <a:r>
              <a:rPr lang="hu-HU" sz="2400" dirty="0"/>
              <a:t>, map, FAQ </a:t>
            </a:r>
          </a:p>
          <a:p>
            <a:endParaRPr lang="hu-HU" sz="2400" dirty="0"/>
          </a:p>
          <a:p>
            <a:pPr marL="540000"/>
            <a:endParaRPr lang="hu-HU" sz="2000" i="1" dirty="0">
              <a:latin typeface="Garamond" panose="02020404030301010803" pitchFamily="18" charset="0"/>
            </a:endParaRPr>
          </a:p>
          <a:p>
            <a:pPr marL="540000"/>
            <a:endParaRPr lang="hu-HU" sz="2400" dirty="0">
              <a:latin typeface="Garamond" panose="02020404030301010803" pitchFamily="18" charset="0"/>
            </a:endParaRPr>
          </a:p>
        </p:txBody>
      </p:sp>
      <p:sp>
        <p:nvSpPr>
          <p:cNvPr id="11" name="Téglalap 10"/>
          <p:cNvSpPr/>
          <p:nvPr/>
        </p:nvSpPr>
        <p:spPr>
          <a:xfrm>
            <a:off x="189808" y="1446023"/>
            <a:ext cx="27076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2800" b="1" dirty="0" err="1"/>
              <a:t>Information</a:t>
            </a:r>
            <a:r>
              <a:rPr lang="hu-HU" sz="2800" b="1" dirty="0"/>
              <a:t> flow</a:t>
            </a:r>
          </a:p>
        </p:txBody>
      </p:sp>
      <p:sp>
        <p:nvSpPr>
          <p:cNvPr id="12" name="Szövegdoboz 11"/>
          <p:cNvSpPr txBox="1"/>
          <p:nvPr/>
        </p:nvSpPr>
        <p:spPr>
          <a:xfrm>
            <a:off x="256445" y="3138104"/>
            <a:ext cx="5951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 err="1"/>
              <a:t>Awareness</a:t>
            </a:r>
            <a:endParaRPr lang="hu-HU" sz="2800" b="1" dirty="0"/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967" y="995377"/>
            <a:ext cx="4655033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47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C538C55-1081-902B-89F5-41D3984B2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3334" y="1818446"/>
            <a:ext cx="5854148" cy="1304649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Thank</a:t>
            </a:r>
            <a:r>
              <a:rPr lang="hu-HU" sz="36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hu-HU" sz="36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you</a:t>
            </a:r>
            <a:r>
              <a:rPr lang="hu-HU" sz="36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hu-HU" sz="36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</a:t>
            </a:r>
            <a:r>
              <a:rPr lang="hu-HU" sz="36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hu-HU" sz="36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your</a:t>
            </a:r>
            <a:r>
              <a:rPr lang="hu-HU" sz="36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hu-HU" sz="36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attention</a:t>
            </a:r>
            <a:r>
              <a:rPr lang="hu-HU" sz="36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976209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1">
            <a:extLst>
              <a:ext uri="{FF2B5EF4-FFF2-40B4-BE49-F238E27FC236}">
                <a16:creationId xmlns:a16="http://schemas.microsoft.com/office/drawing/2014/main" id="{409DCAD1-605C-0E82-CB21-52A2888075A6}"/>
              </a:ext>
            </a:extLst>
          </p:cNvPr>
          <p:cNvSpPr txBox="1">
            <a:spLocks/>
          </p:cNvSpPr>
          <p:nvPr/>
        </p:nvSpPr>
        <p:spPr>
          <a:xfrm>
            <a:off x="189808" y="-133004"/>
            <a:ext cx="11353800" cy="1358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4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Ministry of </a:t>
            </a:r>
            <a:r>
              <a:rPr lang="hu-HU" sz="2400" dirty="0" err="1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Agriculture</a:t>
            </a:r>
            <a:endParaRPr lang="hu-HU" sz="2400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-346466" y="1174590"/>
            <a:ext cx="527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err="1"/>
              <a:t>Summary</a:t>
            </a:r>
            <a:endParaRPr lang="hu-HU" sz="3200" b="1" dirty="0"/>
          </a:p>
        </p:txBody>
      </p:sp>
      <p:sp>
        <p:nvSpPr>
          <p:cNvPr id="7" name="Tartalom helye 4"/>
          <p:cNvSpPr>
            <a:spLocks noGrp="1"/>
          </p:cNvSpPr>
          <p:nvPr>
            <p:ph idx="1"/>
          </p:nvPr>
        </p:nvSpPr>
        <p:spPr>
          <a:xfrm>
            <a:off x="156788" y="1708422"/>
            <a:ext cx="4272125" cy="6521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u-HU" sz="2400" dirty="0"/>
              <a:t>5 </a:t>
            </a:r>
            <a:r>
              <a:rPr lang="hu-HU" sz="2400" dirty="0" err="1"/>
              <a:t>outbreaks</a:t>
            </a:r>
            <a:endParaRPr lang="hu-HU" sz="2400" dirty="0"/>
          </a:p>
          <a:p>
            <a:pPr marL="0" indent="0">
              <a:buNone/>
            </a:pPr>
            <a:endParaRPr lang="hu-HU" sz="2400" dirty="0"/>
          </a:p>
          <a:p>
            <a:pPr marL="0" indent="0">
              <a:buNone/>
            </a:pPr>
            <a:endParaRPr lang="hu-HU" sz="2400" dirty="0"/>
          </a:p>
          <a:p>
            <a:pPr marL="0" indent="0">
              <a:buNone/>
            </a:pPr>
            <a:endParaRPr lang="hu-HU" sz="2400" dirty="0"/>
          </a:p>
          <a:p>
            <a:pPr marL="0" indent="0">
              <a:buNone/>
            </a:pPr>
            <a:endParaRPr lang="hu-HU" sz="2400" dirty="0"/>
          </a:p>
          <a:p>
            <a:pPr marL="0" indent="0">
              <a:buNone/>
            </a:pPr>
            <a:endParaRPr lang="hu-HU" sz="2400" dirty="0"/>
          </a:p>
          <a:p>
            <a:pPr marL="0" indent="0">
              <a:buNone/>
            </a:pPr>
            <a:endParaRPr lang="hu-HU" sz="2400" dirty="0"/>
          </a:p>
          <a:p>
            <a:pPr marL="0" indent="0">
              <a:buNone/>
            </a:pPr>
            <a:endParaRPr lang="hu-HU" sz="2400" dirty="0"/>
          </a:p>
        </p:txBody>
      </p:sp>
      <p:graphicFrame>
        <p:nvGraphicFramePr>
          <p:cNvPr id="11" name="Tábláza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179664"/>
              </p:ext>
            </p:extLst>
          </p:nvPr>
        </p:nvGraphicFramePr>
        <p:xfrm>
          <a:off x="80588" y="2191312"/>
          <a:ext cx="4348325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2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5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No. of </a:t>
                      </a:r>
                      <a:r>
                        <a:rPr lang="hu-HU" err="1">
                          <a:solidFill>
                            <a:schemeClr val="tx1"/>
                          </a:solidFill>
                        </a:rPr>
                        <a:t>affected</a:t>
                      </a:r>
                      <a:r>
                        <a:rPr lang="hu-HU">
                          <a:solidFill>
                            <a:schemeClr val="tx1"/>
                          </a:solidFill>
                        </a:rPr>
                        <a:t> cattle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 err="1"/>
                        <a:t>Outbreak</a:t>
                      </a:r>
                      <a:r>
                        <a:rPr lang="hu-HU" dirty="0"/>
                        <a:t> holding 1. and </a:t>
                      </a:r>
                      <a:r>
                        <a:rPr lang="hu-HU" dirty="0" err="1"/>
                        <a:t>its</a:t>
                      </a:r>
                      <a:r>
                        <a:rPr lang="hu-HU" dirty="0"/>
                        <a:t> </a:t>
                      </a:r>
                      <a:r>
                        <a:rPr lang="hu-HU" dirty="0" err="1"/>
                        <a:t>contact</a:t>
                      </a:r>
                      <a:r>
                        <a:rPr lang="hu-HU" dirty="0"/>
                        <a:t> holding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b="1" dirty="0"/>
                        <a:t>1370</a:t>
                      </a:r>
                    </a:p>
                    <a:p>
                      <a:pPr algn="r"/>
                      <a:r>
                        <a:rPr lang="hu-HU" b="1" dirty="0"/>
                        <a:t>307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 err="1"/>
                        <a:t>Outbreak</a:t>
                      </a:r>
                      <a:r>
                        <a:rPr lang="hu-HU" dirty="0"/>
                        <a:t> holding 2. and </a:t>
                      </a:r>
                      <a:r>
                        <a:rPr lang="hu-HU" dirty="0" err="1"/>
                        <a:t>its</a:t>
                      </a:r>
                      <a:r>
                        <a:rPr lang="hu-HU" dirty="0"/>
                        <a:t> </a:t>
                      </a:r>
                      <a:r>
                        <a:rPr lang="hu-HU" dirty="0" err="1"/>
                        <a:t>contact</a:t>
                      </a:r>
                      <a:r>
                        <a:rPr lang="hu-HU" dirty="0"/>
                        <a:t> holding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b="1" dirty="0"/>
                        <a:t>2573</a:t>
                      </a:r>
                    </a:p>
                    <a:p>
                      <a:pPr algn="r"/>
                      <a:r>
                        <a:rPr lang="hu-HU" b="1" dirty="0"/>
                        <a:t>539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 err="1"/>
                        <a:t>Outbreak</a:t>
                      </a:r>
                      <a:r>
                        <a:rPr lang="hu-HU" dirty="0"/>
                        <a:t> holding 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b="1" dirty="0"/>
                        <a:t>1051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 err="1"/>
                        <a:t>Outbreak</a:t>
                      </a:r>
                      <a:r>
                        <a:rPr lang="hu-HU" dirty="0"/>
                        <a:t> holding 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b="1" dirty="0"/>
                        <a:t>2597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 err="1"/>
                        <a:t>Outbreak</a:t>
                      </a:r>
                      <a:r>
                        <a:rPr lang="hu-HU" dirty="0"/>
                        <a:t> holding </a:t>
                      </a:r>
                      <a:r>
                        <a:rPr lang="hu-HU"/>
                        <a:t>5.</a:t>
                      </a:r>
                      <a:endParaRPr lang="hu-H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b="1"/>
                        <a:t>875</a:t>
                      </a:r>
                      <a:endParaRPr lang="hu-HU" b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b="1" dirty="0"/>
                        <a:t>Total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b="1"/>
                        <a:t>9312</a:t>
                      </a:r>
                      <a:endParaRPr lang="hu-HU" b="0" i="1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Kép 3">
            <a:extLst>
              <a:ext uri="{FF2B5EF4-FFF2-40B4-BE49-F238E27FC236}">
                <a16:creationId xmlns:a16="http://schemas.microsoft.com/office/drawing/2014/main" id="{40343D9D-8FBE-79AC-AC3D-468AF3AD2C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64" y="1174590"/>
            <a:ext cx="7640518" cy="540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18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1">
            <a:extLst>
              <a:ext uri="{FF2B5EF4-FFF2-40B4-BE49-F238E27FC236}">
                <a16:creationId xmlns:a16="http://schemas.microsoft.com/office/drawing/2014/main" id="{409DCAD1-605C-0E82-CB21-52A2888075A6}"/>
              </a:ext>
            </a:extLst>
          </p:cNvPr>
          <p:cNvSpPr txBox="1">
            <a:spLocks/>
          </p:cNvSpPr>
          <p:nvPr/>
        </p:nvSpPr>
        <p:spPr>
          <a:xfrm>
            <a:off x="189808" y="-133004"/>
            <a:ext cx="11353800" cy="1358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4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Ministry of </a:t>
            </a:r>
            <a:r>
              <a:rPr lang="hu-HU" sz="2400" dirty="0" err="1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Agriculture</a:t>
            </a:r>
            <a:endParaRPr lang="hu-HU" sz="2400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8" name="Tábláza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03337"/>
              </p:ext>
            </p:extLst>
          </p:nvPr>
        </p:nvGraphicFramePr>
        <p:xfrm>
          <a:off x="258015" y="1225532"/>
          <a:ext cx="11383652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687">
                  <a:extLst>
                    <a:ext uri="{9D8B030D-6E8A-4147-A177-3AD203B41FA5}">
                      <a16:colId xmlns:a16="http://schemas.microsoft.com/office/drawing/2014/main" val="3719293076"/>
                    </a:ext>
                  </a:extLst>
                </a:gridCol>
                <a:gridCol w="1669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69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96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Outbreak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suspicion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date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confirmation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date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suppressive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vaccination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killing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disposal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started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killing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and</a:t>
                      </a:r>
                      <a:r>
                        <a:rPr lang="hu-HU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baseline="0" dirty="0" err="1">
                          <a:solidFill>
                            <a:schemeClr val="tx1"/>
                          </a:solidFill>
                        </a:rPr>
                        <a:t>disposal</a:t>
                      </a:r>
                      <a:r>
                        <a:rPr lang="hu-HU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baseline="0" dirty="0" err="1">
                          <a:solidFill>
                            <a:schemeClr val="tx1"/>
                          </a:solidFill>
                        </a:rPr>
                        <a:t>finished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preliminary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disinfection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hu-HU" dirty="0" err="1">
                          <a:solidFill>
                            <a:schemeClr val="tx1"/>
                          </a:solidFill>
                        </a:rPr>
                        <a:t>finished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 – Kisbajcs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05.03.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06.03.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09.03.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13.03.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21.03.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hu-HU" baseline="0" dirty="0">
                          <a:solidFill>
                            <a:schemeClr val="tx1"/>
                          </a:solidFill>
                        </a:rPr>
                        <a:t> – Levél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25.03.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26.03.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26.03.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30.03.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03.04.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14.04.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hu-HU" baseline="0" dirty="0">
                          <a:solidFill>
                            <a:schemeClr val="tx1"/>
                          </a:solidFill>
                        </a:rPr>
                        <a:t> – Darnózseli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01.04.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02.04.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02.04.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08.04.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10.04.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16.04.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hu-HU" baseline="0" dirty="0">
                          <a:solidFill>
                            <a:schemeClr val="tx1"/>
                          </a:solidFill>
                        </a:rPr>
                        <a:t> – Dunakiliti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01.04.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02.04.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02.04.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10.04.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11.04.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05.05.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5 </a:t>
                      </a:r>
                      <a:r>
                        <a:rPr lang="hu-HU" baseline="0" dirty="0">
                          <a:solidFill>
                            <a:schemeClr val="tx1"/>
                          </a:solidFill>
                        </a:rPr>
                        <a:t>–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 Rábapordány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17.04.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17.04.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17.04.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18.04.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u="sng" dirty="0">
                          <a:solidFill>
                            <a:schemeClr val="tx1"/>
                          </a:solidFill>
                        </a:rPr>
                        <a:t>19.04</a:t>
                      </a:r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03.05.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Kép 4">
            <a:extLst>
              <a:ext uri="{FF2B5EF4-FFF2-40B4-BE49-F238E27FC236}">
                <a16:creationId xmlns:a16="http://schemas.microsoft.com/office/drawing/2014/main" id="{5F09E022-744C-7BE2-8F0E-8ADF515A53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806" y="3994132"/>
            <a:ext cx="5513804" cy="276860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id="{63CD9AE5-2B11-89E0-6E66-191248AA42DC}"/>
              </a:ext>
            </a:extLst>
          </p:cNvPr>
          <p:cNvSpPr txBox="1"/>
          <p:nvPr/>
        </p:nvSpPr>
        <p:spPr>
          <a:xfrm>
            <a:off x="8720883" y="4095183"/>
            <a:ext cx="3160596" cy="221599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hu-HU" sz="2800" b="1" dirty="0">
                <a:solidFill>
                  <a:srgbClr val="FF0000"/>
                </a:solidFill>
              </a:rPr>
              <a:t>Free status </a:t>
            </a:r>
            <a:r>
              <a:rPr lang="hu-HU" sz="2800" b="1" dirty="0" err="1">
                <a:solidFill>
                  <a:srgbClr val="FF0000"/>
                </a:solidFill>
              </a:rPr>
              <a:t>regained</a:t>
            </a:r>
            <a:r>
              <a:rPr lang="hu-HU" sz="2800" b="1" dirty="0">
                <a:solidFill>
                  <a:srgbClr val="FF0000"/>
                </a:solidFill>
              </a:rPr>
              <a:t>: 20.07.2025</a:t>
            </a:r>
          </a:p>
          <a:p>
            <a:pPr algn="l"/>
            <a:endParaRPr lang="hu-HU" sz="1400" b="1" dirty="0">
              <a:solidFill>
                <a:srgbClr val="FF0000"/>
              </a:solidFill>
            </a:endParaRPr>
          </a:p>
          <a:p>
            <a:pPr algn="l"/>
            <a:r>
              <a:rPr lang="hu-HU" sz="2000" b="1" dirty="0"/>
              <a:t>Application to WOAH </a:t>
            </a:r>
            <a:r>
              <a:rPr lang="hu-HU" sz="2000" b="1" dirty="0" err="1"/>
              <a:t>under</a:t>
            </a:r>
            <a:r>
              <a:rPr lang="hu-HU" sz="2000" b="1" dirty="0"/>
              <a:t> review</a:t>
            </a:r>
          </a:p>
        </p:txBody>
      </p:sp>
    </p:spTree>
    <p:extLst>
      <p:ext uri="{BB962C8B-B14F-4D97-AF65-F5344CB8AC3E}">
        <p14:creationId xmlns:p14="http://schemas.microsoft.com/office/powerpoint/2010/main" val="24927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6EDB1116-27F8-D971-9F02-202429DB2B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425" b="-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65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CC081464-842E-5E7C-6EDC-92758BBA10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900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5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094CAC9D-8D40-30A7-132E-6CA188F6A8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871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E3C7DD-39AF-4336-42A8-70A3E2F55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1">
            <a:extLst>
              <a:ext uri="{FF2B5EF4-FFF2-40B4-BE49-F238E27FC236}">
                <a16:creationId xmlns:a16="http://schemas.microsoft.com/office/drawing/2014/main" id="{EBAF424D-1DD8-D28E-4771-5688E01A91DE}"/>
              </a:ext>
            </a:extLst>
          </p:cNvPr>
          <p:cNvSpPr txBox="1">
            <a:spLocks/>
          </p:cNvSpPr>
          <p:nvPr/>
        </p:nvSpPr>
        <p:spPr>
          <a:xfrm>
            <a:off x="189808" y="-133004"/>
            <a:ext cx="11353800" cy="1358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4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Ministry of </a:t>
            </a:r>
            <a:r>
              <a:rPr lang="hu-HU" sz="2400" dirty="0" err="1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Agriculture</a:t>
            </a:r>
            <a:endParaRPr lang="hu-HU" sz="2400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F20F2399-635E-2E96-559F-EB0CC3495675}"/>
              </a:ext>
            </a:extLst>
          </p:cNvPr>
          <p:cNvSpPr txBox="1"/>
          <p:nvPr/>
        </p:nvSpPr>
        <p:spPr>
          <a:xfrm>
            <a:off x="-237393" y="1225532"/>
            <a:ext cx="81005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4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Stamping</a:t>
            </a:r>
            <a:r>
              <a:rPr lang="hu-HU" sz="34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 out and </a:t>
            </a:r>
            <a:r>
              <a:rPr lang="hu-HU" sz="34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disposal</a:t>
            </a:r>
            <a:r>
              <a:rPr lang="hu-HU" sz="34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 of </a:t>
            </a:r>
            <a:r>
              <a:rPr lang="hu-HU" sz="34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carcassess</a:t>
            </a:r>
            <a:endParaRPr lang="hu-HU" sz="3400" b="1" dirty="0">
              <a:latin typeface="Calibri" panose="020F0502020204030204" pitchFamily="34" charset="0"/>
              <a:ea typeface="Cambria"/>
              <a:cs typeface="Calibri" panose="020F0502020204030204" pitchFamily="34" charset="0"/>
            </a:endParaRPr>
          </a:p>
        </p:txBody>
      </p:sp>
      <p:sp>
        <p:nvSpPr>
          <p:cNvPr id="5" name="Tartalom helye 4">
            <a:extLst>
              <a:ext uri="{FF2B5EF4-FFF2-40B4-BE49-F238E27FC236}">
                <a16:creationId xmlns:a16="http://schemas.microsoft.com/office/drawing/2014/main" id="{583C6828-9219-8FF2-23DD-D21509EDE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808" y="1841085"/>
            <a:ext cx="4105315" cy="46279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sz="2400" dirty="0" err="1"/>
              <a:t>Suppressive</a:t>
            </a:r>
            <a:r>
              <a:rPr lang="hu-HU" sz="2400" dirty="0"/>
              <a:t> </a:t>
            </a:r>
            <a:r>
              <a:rPr lang="hu-HU" sz="2400" dirty="0" err="1"/>
              <a:t>vaccination</a:t>
            </a:r>
            <a:endParaRPr lang="hu-HU" sz="2400" dirty="0"/>
          </a:p>
          <a:p>
            <a:r>
              <a:rPr lang="hu-HU" sz="2400" dirty="0"/>
              <a:t>in the </a:t>
            </a:r>
            <a:r>
              <a:rPr lang="hu-HU" sz="2400"/>
              <a:t>last 4 </a:t>
            </a:r>
            <a:r>
              <a:rPr lang="hu-HU" sz="2400" dirty="0" err="1"/>
              <a:t>holdings</a:t>
            </a:r>
            <a:r>
              <a:rPr lang="hu-HU" sz="2400" dirty="0"/>
              <a:t> </a:t>
            </a:r>
          </a:p>
          <a:p>
            <a:r>
              <a:rPr lang="hu-HU" sz="2400" dirty="0" err="1"/>
              <a:t>immediately</a:t>
            </a:r>
            <a:endParaRPr lang="hu-HU" sz="2400" dirty="0"/>
          </a:p>
          <a:p>
            <a:endParaRPr lang="hu-HU" sz="2400" dirty="0"/>
          </a:p>
          <a:p>
            <a:pPr marL="0" indent="0">
              <a:buNone/>
            </a:pPr>
            <a:r>
              <a:rPr lang="hu-HU" sz="2400" dirty="0" err="1"/>
              <a:t>Killing</a:t>
            </a:r>
            <a:r>
              <a:rPr lang="hu-HU" sz="2400" dirty="0"/>
              <a:t> </a:t>
            </a:r>
            <a:r>
              <a:rPr lang="hu-HU" sz="2400" dirty="0" err="1"/>
              <a:t>at</a:t>
            </a:r>
            <a:r>
              <a:rPr lang="hu-HU" sz="2400" dirty="0"/>
              <a:t> </a:t>
            </a:r>
            <a:r>
              <a:rPr lang="hu-HU" sz="2400" dirty="0" err="1"/>
              <a:t>the</a:t>
            </a:r>
            <a:r>
              <a:rPr lang="hu-HU" sz="2400" dirty="0"/>
              <a:t> holding </a:t>
            </a:r>
          </a:p>
          <a:p>
            <a:r>
              <a:rPr lang="hu-HU" sz="2400" dirty="0" err="1"/>
              <a:t>captive</a:t>
            </a:r>
            <a:r>
              <a:rPr lang="hu-HU" sz="2400" dirty="0"/>
              <a:t> bolt and </a:t>
            </a:r>
            <a:r>
              <a:rPr lang="hu-HU" sz="2400" dirty="0" err="1"/>
              <a:t>pithing</a:t>
            </a:r>
            <a:endParaRPr lang="hu-HU" sz="2400" dirty="0"/>
          </a:p>
          <a:p>
            <a:pPr marL="0" indent="0">
              <a:buNone/>
            </a:pPr>
            <a:endParaRPr lang="hu-HU" sz="2400" dirty="0"/>
          </a:p>
          <a:p>
            <a:pPr marL="0" indent="0">
              <a:buNone/>
            </a:pPr>
            <a:r>
              <a:rPr lang="hu-HU" sz="2400" dirty="0" err="1"/>
              <a:t>Disposal</a:t>
            </a:r>
            <a:r>
              <a:rPr lang="hu-HU" sz="2400" dirty="0"/>
              <a:t> of </a:t>
            </a:r>
            <a:r>
              <a:rPr lang="hu-HU" sz="2400" dirty="0" err="1"/>
              <a:t>carcassess</a:t>
            </a:r>
            <a:endParaRPr lang="hu-HU" sz="2400" dirty="0"/>
          </a:p>
          <a:p>
            <a:r>
              <a:rPr lang="hu-HU" sz="2400" dirty="0" err="1"/>
              <a:t>transport</a:t>
            </a:r>
            <a:r>
              <a:rPr lang="hu-HU" sz="2400" dirty="0"/>
              <a:t> </a:t>
            </a:r>
            <a:r>
              <a:rPr lang="hu-HU" sz="2400" dirty="0" err="1"/>
              <a:t>in</a:t>
            </a:r>
            <a:r>
              <a:rPr lang="hu-HU" sz="2400" dirty="0"/>
              <a:t> </a:t>
            </a:r>
            <a:r>
              <a:rPr lang="hu-HU" sz="2400" dirty="0" err="1"/>
              <a:t>closed</a:t>
            </a:r>
            <a:r>
              <a:rPr lang="hu-HU" sz="2400" dirty="0"/>
              <a:t> </a:t>
            </a:r>
            <a:r>
              <a:rPr lang="hu-HU" sz="2400" dirty="0" err="1"/>
              <a:t>trucks</a:t>
            </a:r>
            <a:r>
              <a:rPr lang="hu-HU" sz="2400" dirty="0"/>
              <a:t>, </a:t>
            </a:r>
            <a:r>
              <a:rPr lang="hu-HU" sz="2400" dirty="0" err="1"/>
              <a:t>disinfection</a:t>
            </a:r>
            <a:endParaRPr lang="hu-HU" sz="2400" dirty="0"/>
          </a:p>
          <a:p>
            <a:r>
              <a:rPr lang="hu-HU" sz="2400" dirty="0" err="1"/>
              <a:t>burial</a:t>
            </a:r>
            <a:r>
              <a:rPr lang="hu-HU" sz="2400" dirty="0"/>
              <a:t> </a:t>
            </a:r>
            <a:r>
              <a:rPr lang="hu-HU" sz="2400" dirty="0" err="1"/>
              <a:t>at</a:t>
            </a:r>
            <a:r>
              <a:rPr lang="hu-HU" sz="2400" dirty="0"/>
              <a:t> </a:t>
            </a:r>
            <a:r>
              <a:rPr lang="hu-HU" sz="2400" dirty="0" err="1"/>
              <a:t>dedicated</a:t>
            </a:r>
            <a:r>
              <a:rPr lang="hu-HU" sz="2400" dirty="0"/>
              <a:t> </a:t>
            </a:r>
            <a:r>
              <a:rPr lang="hu-HU" sz="2400" dirty="0" err="1"/>
              <a:t>sites</a:t>
            </a:r>
            <a:endParaRPr lang="hu-HU" sz="2400" dirty="0"/>
          </a:p>
          <a:p>
            <a:endParaRPr lang="hu-HU" sz="2400" dirty="0"/>
          </a:p>
          <a:p>
            <a:endParaRPr lang="hu-HU" sz="2400" dirty="0"/>
          </a:p>
          <a:p>
            <a:pPr marL="0" indent="0">
              <a:buNone/>
            </a:pPr>
            <a:endParaRPr lang="hu-HU" sz="2400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3B5C0BA4-5A76-14C7-DF49-FCBACD7BB0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350" y="4026918"/>
            <a:ext cx="3751347" cy="2501814"/>
          </a:xfrm>
          <a:prstGeom prst="rect">
            <a:avLst/>
          </a:prstGeom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C730C69B-D02A-D07E-875D-267A37094E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2876" y="1779123"/>
            <a:ext cx="4029870" cy="2247795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DD879EF2-841B-A0EB-807B-8BABFE81DC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2876" y="4049870"/>
            <a:ext cx="4029870" cy="2120042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752E7963-016B-E29A-E88B-F1D11944AB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2074" y="1585861"/>
            <a:ext cx="3571534" cy="235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987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E3C7DD-39AF-4336-42A8-70A3E2F55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1">
            <a:extLst>
              <a:ext uri="{FF2B5EF4-FFF2-40B4-BE49-F238E27FC236}">
                <a16:creationId xmlns:a16="http://schemas.microsoft.com/office/drawing/2014/main" id="{EBAF424D-1DD8-D28E-4771-5688E01A91DE}"/>
              </a:ext>
            </a:extLst>
          </p:cNvPr>
          <p:cNvSpPr txBox="1">
            <a:spLocks/>
          </p:cNvSpPr>
          <p:nvPr/>
        </p:nvSpPr>
        <p:spPr>
          <a:xfrm>
            <a:off x="189808" y="-133004"/>
            <a:ext cx="11353800" cy="1358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4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Ministry of </a:t>
            </a:r>
            <a:r>
              <a:rPr lang="hu-HU" sz="2400" dirty="0" err="1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Agriculture</a:t>
            </a:r>
            <a:endParaRPr lang="hu-HU" sz="2400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A17EDD3A-6505-E799-1B5C-A62D59B44DF3}"/>
              </a:ext>
            </a:extLst>
          </p:cNvPr>
          <p:cNvSpPr txBox="1"/>
          <p:nvPr/>
        </p:nvSpPr>
        <p:spPr>
          <a:xfrm>
            <a:off x="189808" y="1225532"/>
            <a:ext cx="527863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4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Tracing</a:t>
            </a:r>
            <a:r>
              <a:rPr lang="hu-HU" sz="3400" b="1" dirty="0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 back and </a:t>
            </a:r>
            <a:r>
              <a:rPr lang="hu-HU" sz="3400" b="1" dirty="0" err="1">
                <a:latin typeface="Calibri" panose="020F0502020204030204" pitchFamily="34" charset="0"/>
                <a:ea typeface="Cambria"/>
                <a:cs typeface="Calibri" panose="020F0502020204030204" pitchFamily="34" charset="0"/>
              </a:rPr>
              <a:t>forward</a:t>
            </a:r>
            <a:endParaRPr lang="hu-HU" sz="3400" b="1" dirty="0">
              <a:latin typeface="Calibri" panose="020F0502020204030204" pitchFamily="34" charset="0"/>
              <a:ea typeface="Cambria"/>
              <a:cs typeface="Calibri" panose="020F0502020204030204" pitchFamily="34" charset="0"/>
            </a:endParaRPr>
          </a:p>
        </p:txBody>
      </p:sp>
      <p:sp>
        <p:nvSpPr>
          <p:cNvPr id="11" name="Tartalom helye 4">
            <a:extLst>
              <a:ext uri="{FF2B5EF4-FFF2-40B4-BE49-F238E27FC236}">
                <a16:creationId xmlns:a16="http://schemas.microsoft.com/office/drawing/2014/main" id="{85485290-F2BD-923E-380F-2F1658C4E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398" y="1841085"/>
            <a:ext cx="3983932" cy="433691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sz="2400" b="1" dirty="0" err="1"/>
              <a:t>Live</a:t>
            </a:r>
            <a:r>
              <a:rPr lang="hu-HU" sz="2400" b="1" dirty="0"/>
              <a:t> </a:t>
            </a:r>
            <a:r>
              <a:rPr lang="hu-HU" sz="2400" b="1" dirty="0" err="1"/>
              <a:t>animals</a:t>
            </a:r>
            <a:r>
              <a:rPr lang="hu-HU" sz="2400" b="1" dirty="0"/>
              <a:t>:</a:t>
            </a:r>
            <a:endParaRPr lang="hu-HU" sz="2400" dirty="0"/>
          </a:p>
          <a:p>
            <a:r>
              <a:rPr lang="hu-HU" sz="2400" dirty="0" err="1"/>
              <a:t>movements</a:t>
            </a:r>
            <a:r>
              <a:rPr lang="hu-HU" sz="2400" dirty="0"/>
              <a:t>, </a:t>
            </a:r>
            <a:r>
              <a:rPr lang="hu-HU" sz="2400" dirty="0" err="1"/>
              <a:t>contact</a:t>
            </a:r>
            <a:r>
              <a:rPr lang="hu-HU" sz="2400" dirty="0"/>
              <a:t> </a:t>
            </a:r>
            <a:r>
              <a:rPr lang="hu-HU" sz="2400" dirty="0" err="1"/>
              <a:t>holdings</a:t>
            </a:r>
            <a:endParaRPr lang="hu-HU" sz="2400" dirty="0"/>
          </a:p>
          <a:p>
            <a:r>
              <a:rPr lang="hu-HU" sz="2400" dirty="0" err="1"/>
              <a:t>slaughterhouses</a:t>
            </a:r>
            <a:r>
              <a:rPr lang="hu-HU" sz="2400" dirty="0"/>
              <a:t>, assembly center </a:t>
            </a:r>
          </a:p>
          <a:p>
            <a:pPr marL="0" indent="0">
              <a:buNone/>
            </a:pPr>
            <a:r>
              <a:rPr lang="hu-HU" sz="2400" b="1" dirty="0" err="1"/>
              <a:t>Milk</a:t>
            </a:r>
            <a:r>
              <a:rPr lang="hu-HU" sz="2400" b="1" dirty="0"/>
              <a:t>:</a:t>
            </a:r>
          </a:p>
          <a:p>
            <a:r>
              <a:rPr lang="hu-HU" sz="2400" dirty="0" err="1"/>
              <a:t>processing</a:t>
            </a:r>
            <a:r>
              <a:rPr lang="hu-HU" sz="2400" dirty="0"/>
              <a:t> </a:t>
            </a:r>
            <a:r>
              <a:rPr lang="hu-HU" sz="2400" dirty="0" err="1"/>
              <a:t>establishments</a:t>
            </a:r>
            <a:endParaRPr lang="hu-HU" sz="2400" dirty="0"/>
          </a:p>
          <a:p>
            <a:r>
              <a:rPr lang="hu-HU" sz="2400" dirty="0" err="1"/>
              <a:t>milk</a:t>
            </a:r>
            <a:r>
              <a:rPr lang="hu-HU" sz="2400" dirty="0"/>
              <a:t> </a:t>
            </a:r>
            <a:r>
              <a:rPr lang="hu-HU" sz="2400" dirty="0" err="1"/>
              <a:t>tankers</a:t>
            </a:r>
            <a:endParaRPr lang="hu-HU" sz="2400" dirty="0"/>
          </a:p>
          <a:p>
            <a:r>
              <a:rPr lang="hu-HU" sz="2400" dirty="0" err="1"/>
              <a:t>whey</a:t>
            </a:r>
            <a:r>
              <a:rPr lang="hu-HU" sz="2400" dirty="0"/>
              <a:t> </a:t>
            </a:r>
            <a:r>
              <a:rPr lang="hu-HU" sz="2400" dirty="0" err="1"/>
              <a:t>as</a:t>
            </a:r>
            <a:r>
              <a:rPr lang="hu-HU" sz="2400" dirty="0"/>
              <a:t> </a:t>
            </a:r>
            <a:r>
              <a:rPr lang="hu-HU" sz="2400" dirty="0" err="1"/>
              <a:t>feed</a:t>
            </a:r>
            <a:endParaRPr lang="hu-HU" sz="2400" dirty="0"/>
          </a:p>
          <a:p>
            <a:r>
              <a:rPr lang="hu-HU" sz="2400" dirty="0" err="1"/>
              <a:t>milk</a:t>
            </a:r>
            <a:r>
              <a:rPr lang="hu-HU" sz="2400" dirty="0"/>
              <a:t> </a:t>
            </a:r>
            <a:r>
              <a:rPr lang="hu-HU" sz="2400" dirty="0" err="1"/>
              <a:t>at</a:t>
            </a:r>
            <a:r>
              <a:rPr lang="hu-HU" sz="2400" dirty="0"/>
              <a:t> </a:t>
            </a:r>
            <a:r>
              <a:rPr lang="hu-HU" sz="2400" dirty="0" err="1"/>
              <a:t>the</a:t>
            </a:r>
            <a:r>
              <a:rPr lang="hu-HU" sz="2400" dirty="0"/>
              <a:t> holding</a:t>
            </a:r>
          </a:p>
          <a:p>
            <a:pPr marL="0" indent="0">
              <a:buNone/>
            </a:pPr>
            <a:r>
              <a:rPr lang="hu-HU" sz="2400" b="1" dirty="0" err="1"/>
              <a:t>Personnel</a:t>
            </a:r>
            <a:r>
              <a:rPr lang="hu-HU" sz="2400" b="1" dirty="0"/>
              <a:t>:</a:t>
            </a:r>
          </a:p>
          <a:p>
            <a:r>
              <a:rPr lang="hu-HU" sz="2400" dirty="0" err="1"/>
              <a:t>workers</a:t>
            </a:r>
            <a:r>
              <a:rPr lang="hu-HU" sz="2400" dirty="0"/>
              <a:t>  </a:t>
            </a:r>
          </a:p>
          <a:p>
            <a:r>
              <a:rPr lang="hu-HU" sz="2400" dirty="0" err="1"/>
              <a:t>veterinarian</a:t>
            </a:r>
            <a:endParaRPr lang="hu-HU" sz="2400" dirty="0"/>
          </a:p>
          <a:p>
            <a:r>
              <a:rPr lang="hu-HU" sz="2400" dirty="0" err="1"/>
              <a:t>inseminator</a:t>
            </a:r>
            <a:endParaRPr lang="hu-HU" sz="2400" dirty="0"/>
          </a:p>
          <a:p>
            <a:r>
              <a:rPr lang="hu-HU" sz="2400" dirty="0" err="1"/>
              <a:t>owner</a:t>
            </a:r>
            <a:endParaRPr lang="hu-HU" sz="2400" dirty="0"/>
          </a:p>
          <a:p>
            <a:pPr marL="0" indent="0">
              <a:buNone/>
            </a:pPr>
            <a:endParaRPr lang="hu-HU" sz="2400" dirty="0"/>
          </a:p>
          <a:p>
            <a:pPr marL="0" indent="0">
              <a:buNone/>
            </a:pPr>
            <a:endParaRPr lang="hu-HU" sz="2400" dirty="0"/>
          </a:p>
        </p:txBody>
      </p:sp>
      <p:graphicFrame>
        <p:nvGraphicFramePr>
          <p:cNvPr id="14" name="Táblázat 13">
            <a:extLst>
              <a:ext uri="{FF2B5EF4-FFF2-40B4-BE49-F238E27FC236}">
                <a16:creationId xmlns:a16="http://schemas.microsoft.com/office/drawing/2014/main" id="{F07212C9-4375-9118-DA26-2D28A19E86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747757"/>
              </p:ext>
            </p:extLst>
          </p:nvPr>
        </p:nvGraphicFramePr>
        <p:xfrm>
          <a:off x="8657391" y="1718935"/>
          <a:ext cx="3233212" cy="4563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7983">
                  <a:extLst>
                    <a:ext uri="{9D8B030D-6E8A-4147-A177-3AD203B41FA5}">
                      <a16:colId xmlns:a16="http://schemas.microsoft.com/office/drawing/2014/main" val="3962691714"/>
                    </a:ext>
                  </a:extLst>
                </a:gridCol>
                <a:gridCol w="1335229">
                  <a:extLst>
                    <a:ext uri="{9D8B030D-6E8A-4147-A177-3AD203B41FA5}">
                      <a16:colId xmlns:a16="http://schemas.microsoft.com/office/drawing/2014/main" val="1108613470"/>
                    </a:ext>
                  </a:extLst>
                </a:gridCol>
              </a:tblGrid>
              <a:tr h="389138">
                <a:tc>
                  <a:txBody>
                    <a:bodyPr/>
                    <a:lstStyle/>
                    <a:p>
                      <a:pPr algn="l"/>
                      <a:r>
                        <a:rPr lang="hu-HU" dirty="0" err="1"/>
                        <a:t>Contact</a:t>
                      </a:r>
                      <a:r>
                        <a:rPr lang="hu-HU" dirty="0"/>
                        <a:t> </a:t>
                      </a:r>
                      <a:r>
                        <a:rPr lang="hu-HU" dirty="0" err="1"/>
                        <a:t>establishments</a:t>
                      </a:r>
                      <a:endParaRPr lang="hu-H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/>
                        <a:t>No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544237"/>
                  </a:ext>
                </a:extLst>
              </a:tr>
              <a:tr h="494958">
                <a:tc>
                  <a:txBody>
                    <a:bodyPr/>
                    <a:lstStyle/>
                    <a:p>
                      <a:pPr algn="l"/>
                      <a:r>
                        <a:rPr lang="hu-HU" dirty="0" err="1"/>
                        <a:t>Via</a:t>
                      </a:r>
                      <a:r>
                        <a:rPr lang="hu-HU" dirty="0"/>
                        <a:t> </a:t>
                      </a:r>
                      <a:r>
                        <a:rPr lang="hu-HU" dirty="0" err="1"/>
                        <a:t>milk</a:t>
                      </a:r>
                      <a:r>
                        <a:rPr lang="hu-HU" dirty="0"/>
                        <a:t> </a:t>
                      </a:r>
                      <a:r>
                        <a:rPr lang="hu-HU" dirty="0" err="1"/>
                        <a:t>tankers</a:t>
                      </a:r>
                      <a:endParaRPr lang="hu-H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dirty="0"/>
                        <a:t>12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6253"/>
                  </a:ext>
                </a:extLst>
              </a:tr>
              <a:tr h="494958">
                <a:tc>
                  <a:txBody>
                    <a:bodyPr/>
                    <a:lstStyle/>
                    <a:p>
                      <a:pPr algn="l"/>
                      <a:r>
                        <a:rPr lang="hu-HU" dirty="0" err="1"/>
                        <a:t>Drivers</a:t>
                      </a:r>
                      <a:r>
                        <a:rPr lang="hu-HU" dirty="0"/>
                        <a:t> of </a:t>
                      </a:r>
                      <a:r>
                        <a:rPr lang="hu-HU" dirty="0" err="1"/>
                        <a:t>milk</a:t>
                      </a:r>
                      <a:r>
                        <a:rPr lang="hu-HU" dirty="0"/>
                        <a:t> </a:t>
                      </a:r>
                      <a:r>
                        <a:rPr lang="hu-HU" dirty="0" err="1"/>
                        <a:t>tankers</a:t>
                      </a:r>
                      <a:r>
                        <a:rPr lang="hu-HU" dirty="0"/>
                        <a:t>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dirty="0"/>
                        <a:t>2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445262"/>
                  </a:ext>
                </a:extLst>
              </a:tr>
              <a:tr h="494958">
                <a:tc>
                  <a:txBody>
                    <a:bodyPr/>
                    <a:lstStyle/>
                    <a:p>
                      <a:pPr algn="l"/>
                      <a:r>
                        <a:rPr lang="hu-HU" dirty="0" err="1"/>
                        <a:t>Via</a:t>
                      </a:r>
                      <a:r>
                        <a:rPr lang="hu-HU" dirty="0"/>
                        <a:t> ABP </a:t>
                      </a:r>
                      <a:r>
                        <a:rPr lang="hu-HU" dirty="0" err="1"/>
                        <a:t>transport</a:t>
                      </a:r>
                      <a:endParaRPr lang="hu-H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dirty="0"/>
                        <a:t>35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413678"/>
                  </a:ext>
                </a:extLst>
              </a:tr>
              <a:tr h="494958">
                <a:tc>
                  <a:txBody>
                    <a:bodyPr/>
                    <a:lstStyle/>
                    <a:p>
                      <a:pPr algn="l"/>
                      <a:r>
                        <a:rPr lang="hu-HU" dirty="0" err="1"/>
                        <a:t>Workers</a:t>
                      </a:r>
                      <a:endParaRPr lang="hu-H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dirty="0"/>
                        <a:t>2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981742"/>
                  </a:ext>
                </a:extLst>
              </a:tr>
              <a:tr h="494958">
                <a:tc>
                  <a:txBody>
                    <a:bodyPr/>
                    <a:lstStyle/>
                    <a:p>
                      <a:pPr algn="l"/>
                      <a:r>
                        <a:rPr lang="hu-HU" dirty="0" err="1"/>
                        <a:t>Via</a:t>
                      </a:r>
                      <a:r>
                        <a:rPr lang="hu-HU" dirty="0"/>
                        <a:t> </a:t>
                      </a:r>
                      <a:r>
                        <a:rPr lang="hu-HU" dirty="0" err="1"/>
                        <a:t>transport</a:t>
                      </a:r>
                      <a:r>
                        <a:rPr lang="hu-HU" dirty="0"/>
                        <a:t> </a:t>
                      </a:r>
                      <a:r>
                        <a:rPr lang="hu-HU" dirty="0" err="1"/>
                        <a:t>vehicles</a:t>
                      </a:r>
                      <a:r>
                        <a:rPr lang="hu-HU" dirty="0"/>
                        <a:t> – assembly center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dirty="0"/>
                        <a:t>4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978509"/>
                  </a:ext>
                </a:extLst>
              </a:tr>
              <a:tr h="494958">
                <a:tc>
                  <a:txBody>
                    <a:bodyPr/>
                    <a:lstStyle/>
                    <a:p>
                      <a:pPr algn="l"/>
                      <a:r>
                        <a:rPr lang="hu-HU" dirty="0" err="1"/>
                        <a:t>Milkers</a:t>
                      </a:r>
                      <a:endParaRPr lang="hu-H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dirty="0"/>
                        <a:t>2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124294"/>
                  </a:ext>
                </a:extLst>
              </a:tr>
              <a:tr h="389138">
                <a:tc>
                  <a:txBody>
                    <a:bodyPr/>
                    <a:lstStyle/>
                    <a:p>
                      <a:pPr algn="l"/>
                      <a:r>
                        <a:rPr lang="hu-HU" b="1" dirty="0">
                          <a:solidFill>
                            <a:schemeClr val="bg1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b="1" dirty="0">
                          <a:solidFill>
                            <a:schemeClr val="bg1"/>
                          </a:solidFill>
                        </a:rPr>
                        <a:t>53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069131"/>
                  </a:ext>
                </a:extLst>
              </a:tr>
            </a:tbl>
          </a:graphicData>
        </a:graphic>
      </p:graphicFrame>
      <p:sp>
        <p:nvSpPr>
          <p:cNvPr id="20" name="Tartalom helye 4">
            <a:extLst>
              <a:ext uri="{FF2B5EF4-FFF2-40B4-BE49-F238E27FC236}">
                <a16:creationId xmlns:a16="http://schemas.microsoft.com/office/drawing/2014/main" id="{AB27F1A7-469A-DE40-FB0D-AC9B898FF715}"/>
              </a:ext>
            </a:extLst>
          </p:cNvPr>
          <p:cNvSpPr txBox="1">
            <a:spLocks/>
          </p:cNvSpPr>
          <p:nvPr/>
        </p:nvSpPr>
        <p:spPr>
          <a:xfrm>
            <a:off x="4396920" y="1862510"/>
            <a:ext cx="4536504" cy="42940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u-HU" sz="2400" b="1" dirty="0" err="1"/>
              <a:t>Semen</a:t>
            </a:r>
            <a:endParaRPr lang="hu-HU" sz="2400" b="1" dirty="0"/>
          </a:p>
          <a:p>
            <a:r>
              <a:rPr lang="hu-HU" sz="2400" dirty="0" err="1"/>
              <a:t>from</a:t>
            </a:r>
            <a:r>
              <a:rPr lang="hu-HU" sz="2400" dirty="0"/>
              <a:t> EU </a:t>
            </a:r>
            <a:r>
              <a:rPr lang="hu-HU" sz="2400" dirty="0" err="1"/>
              <a:t>registered</a:t>
            </a:r>
            <a:r>
              <a:rPr lang="hu-HU" sz="2400" dirty="0"/>
              <a:t> establishment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u-HU" sz="2400" b="1" dirty="0" err="1"/>
              <a:t>Feed</a:t>
            </a:r>
            <a:r>
              <a:rPr lang="hu-HU" sz="2400" b="1" dirty="0"/>
              <a:t>:</a:t>
            </a:r>
          </a:p>
          <a:p>
            <a:r>
              <a:rPr lang="hu-HU" sz="2400" dirty="0"/>
              <a:t>TMR </a:t>
            </a:r>
            <a:r>
              <a:rPr lang="hu-HU" sz="2400" dirty="0" err="1"/>
              <a:t>from</a:t>
            </a:r>
            <a:r>
              <a:rPr lang="hu-HU" sz="2400" dirty="0"/>
              <a:t> </a:t>
            </a:r>
            <a:r>
              <a:rPr lang="hu-HU" sz="2400" dirty="0" err="1"/>
              <a:t>approved</a:t>
            </a:r>
            <a:r>
              <a:rPr lang="hu-HU" sz="2400" dirty="0"/>
              <a:t> establishment</a:t>
            </a:r>
          </a:p>
          <a:p>
            <a:r>
              <a:rPr lang="hu-HU" sz="2400" dirty="0" err="1"/>
              <a:t>silage</a:t>
            </a:r>
            <a:r>
              <a:rPr lang="hu-HU" sz="2400" dirty="0"/>
              <a:t>, </a:t>
            </a:r>
            <a:r>
              <a:rPr lang="hu-HU" sz="2400" dirty="0" err="1"/>
              <a:t>hay</a:t>
            </a:r>
            <a:endParaRPr lang="hu-HU" sz="2400" dirty="0"/>
          </a:p>
          <a:p>
            <a:pPr marL="0" indent="0">
              <a:buNone/>
            </a:pPr>
            <a:r>
              <a:rPr lang="hu-HU" sz="2400" b="1" dirty="0" err="1"/>
              <a:t>Bedding</a:t>
            </a:r>
            <a:endParaRPr lang="hu-HU" sz="2400" b="1" dirty="0"/>
          </a:p>
          <a:p>
            <a:r>
              <a:rPr lang="hu-HU" sz="2400" dirty="0" err="1"/>
              <a:t>straw</a:t>
            </a:r>
            <a:endParaRPr lang="hu-HU" sz="2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hu-HU" sz="2400" b="1" dirty="0" err="1"/>
              <a:t>Water</a:t>
            </a:r>
            <a:r>
              <a:rPr lang="hu-HU" sz="2400" b="1" dirty="0"/>
              <a:t>:</a:t>
            </a:r>
          </a:p>
          <a:p>
            <a:r>
              <a:rPr lang="hu-HU" sz="2400" dirty="0" err="1"/>
              <a:t>tap</a:t>
            </a:r>
            <a:r>
              <a:rPr lang="hu-HU" sz="2400" dirty="0"/>
              <a:t> </a:t>
            </a:r>
            <a:r>
              <a:rPr lang="hu-HU" sz="2400" dirty="0" err="1"/>
              <a:t>water</a:t>
            </a:r>
            <a:r>
              <a:rPr lang="hu-HU" sz="2400" dirty="0"/>
              <a:t>  </a:t>
            </a:r>
          </a:p>
          <a:p>
            <a:pPr marL="0" indent="0">
              <a:buNone/>
            </a:pPr>
            <a:r>
              <a:rPr lang="hu-HU" sz="2400" b="1" dirty="0"/>
              <a:t>ABP:</a:t>
            </a:r>
          </a:p>
          <a:p>
            <a:r>
              <a:rPr lang="hu-HU" sz="2400" dirty="0" err="1"/>
              <a:t>contact</a:t>
            </a:r>
            <a:r>
              <a:rPr lang="hu-HU" sz="2400" dirty="0"/>
              <a:t> </a:t>
            </a:r>
            <a:r>
              <a:rPr lang="hu-HU" sz="2400" dirty="0" err="1"/>
              <a:t>holdings</a:t>
            </a:r>
            <a:r>
              <a:rPr lang="hu-HU" sz="2400" dirty="0"/>
              <a:t> on the </a:t>
            </a:r>
            <a:r>
              <a:rPr lang="hu-HU" sz="2400" dirty="0" err="1"/>
              <a:t>route</a:t>
            </a:r>
            <a:r>
              <a:rPr lang="hu-HU" sz="2400" dirty="0"/>
              <a:t> of </a:t>
            </a:r>
            <a:r>
              <a:rPr lang="hu-HU" sz="2400" dirty="0" err="1"/>
              <a:t>the</a:t>
            </a:r>
            <a:r>
              <a:rPr lang="hu-HU" sz="2400" dirty="0"/>
              <a:t> </a:t>
            </a:r>
            <a:r>
              <a:rPr lang="hu-HU" sz="2400" dirty="0" err="1"/>
              <a:t>trucks</a:t>
            </a:r>
            <a:r>
              <a:rPr lang="hu-HU" sz="2400" dirty="0"/>
              <a:t>  </a:t>
            </a:r>
          </a:p>
          <a:p>
            <a:r>
              <a:rPr lang="hu-HU" sz="2400" dirty="0" err="1"/>
              <a:t>drivers</a:t>
            </a:r>
            <a:endParaRPr lang="hu-HU" sz="2400" dirty="0"/>
          </a:p>
          <a:p>
            <a:pPr marL="0" indent="0">
              <a:buFont typeface="Arial" panose="020B0604020202020204" pitchFamily="34" charset="0"/>
              <a:buNone/>
            </a:pPr>
            <a:endParaRPr lang="hu-HU" sz="2400" dirty="0"/>
          </a:p>
          <a:p>
            <a:pPr marL="0" indent="0">
              <a:buFont typeface="Arial" panose="020B0604020202020204" pitchFamily="34" charset="0"/>
              <a:buNone/>
            </a:pPr>
            <a:endParaRPr lang="hu-HU" sz="2400" dirty="0"/>
          </a:p>
        </p:txBody>
      </p:sp>
      <p:sp>
        <p:nvSpPr>
          <p:cNvPr id="22" name="Szövegdoboz 21">
            <a:extLst>
              <a:ext uri="{FF2B5EF4-FFF2-40B4-BE49-F238E27FC236}">
                <a16:creationId xmlns:a16="http://schemas.microsoft.com/office/drawing/2014/main" id="{1FD0177B-DD3E-B38F-167E-377DB6D1F2A0}"/>
              </a:ext>
            </a:extLst>
          </p:cNvPr>
          <p:cNvSpPr txBox="1"/>
          <p:nvPr/>
        </p:nvSpPr>
        <p:spPr>
          <a:xfrm>
            <a:off x="8401792" y="127781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err="1"/>
              <a:t>Contacts</a:t>
            </a:r>
            <a:r>
              <a:rPr lang="hu-HU" dirty="0"/>
              <a:t> of </a:t>
            </a:r>
            <a:r>
              <a:rPr lang="hu-HU" dirty="0" err="1"/>
              <a:t>outbreak</a:t>
            </a:r>
            <a:r>
              <a:rPr lang="hu-HU" dirty="0"/>
              <a:t> no. 1  </a:t>
            </a:r>
          </a:p>
        </p:txBody>
      </p:sp>
    </p:spTree>
    <p:extLst>
      <p:ext uri="{BB962C8B-B14F-4D97-AF65-F5344CB8AC3E}">
        <p14:creationId xmlns:p14="http://schemas.microsoft.com/office/powerpoint/2010/main" val="2412643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Tartalom helye 5">
            <a:extLst>
              <a:ext uri="{FF2B5EF4-FFF2-40B4-BE49-F238E27FC236}">
                <a16:creationId xmlns:a16="http://schemas.microsoft.com/office/drawing/2014/main" id="{17AB0E26-92AD-60C5-EACF-133BEF7F80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46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789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4AEA79187D72B845A965D6F52406F74D" ma:contentTypeVersion="0" ma:contentTypeDescription="Új dokumentum létrehozása." ma:contentTypeScope="" ma:versionID="dd3a4def93fa0619e63dc992e769707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8dee037046ad32af3116d3be75d37a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6D8C66-DA66-4838-9571-3FAA52CD6FE4}">
  <ds:schemaRefs>
    <ds:schemaRef ds:uri="http://schemas.microsoft.com/office/2006/metadata/properties"/>
    <ds:schemaRef ds:uri="http://www.w3.org/2000/xmlns/"/>
  </ds:schemaRefs>
</ds:datastoreItem>
</file>

<file path=customXml/itemProps2.xml><?xml version="1.0" encoding="utf-8"?>
<ds:datastoreItem xmlns:ds="http://schemas.openxmlformats.org/officeDocument/2006/customXml" ds:itemID="{0495B424-E62B-400A-BC08-4D2A2AF962BA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73E779C-4E05-4F00-8D6B-2E8F700EDF0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14469</TotalTime>
  <Words>1317</Words>
  <Application>Microsoft Office PowerPoint</Application>
  <PresentationFormat>Szélesvásznú</PresentationFormat>
  <Paragraphs>434</Paragraphs>
  <Slides>15</Slides>
  <Notes>9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15</vt:i4>
      </vt:variant>
    </vt:vector>
  </HeadingPairs>
  <TitlesOfParts>
    <vt:vector size="16" baseType="lpstr">
      <vt:lpstr>Office-téma</vt:lpstr>
      <vt:lpstr>Ministry of Agriculture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Ágoston</dc:creator>
  <cp:lastModifiedBy>szpasztor@sulid.hu</cp:lastModifiedBy>
  <cp:revision>941</cp:revision>
  <cp:lastPrinted>2025-04-11T10:15:42Z</cp:lastPrinted>
  <dcterms:created xsi:type="dcterms:W3CDTF">2022-08-30T22:11:00Z</dcterms:created>
  <dcterms:modified xsi:type="dcterms:W3CDTF">2025-09-04T13:20:01Z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0x0101004AEA79187D72B845A965D6F52406F74D</vt:lpwstr>
  </property>
</Properties>
</file>